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6"/>
  </p:notesMasterIdLst>
  <p:sldIdLst>
    <p:sldId id="347" r:id="rId3"/>
    <p:sldId id="351" r:id="rId4"/>
    <p:sldId id="352" r:id="rId5"/>
    <p:sldId id="353" r:id="rId6"/>
    <p:sldId id="354" r:id="rId7"/>
    <p:sldId id="359" r:id="rId8"/>
    <p:sldId id="360" r:id="rId9"/>
    <p:sldId id="361" r:id="rId10"/>
    <p:sldId id="362" r:id="rId11"/>
    <p:sldId id="363" r:id="rId12"/>
    <p:sldId id="364" r:id="rId13"/>
    <p:sldId id="365" r:id="rId14"/>
    <p:sldId id="349"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varScale="1">
        <p:scale>
          <a:sx n="93" d="100"/>
          <a:sy n="93" d="100"/>
        </p:scale>
        <p:origin x="276"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13</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a:solidFill>
                  <a:srgbClr val="D60093"/>
                </a:solidFill>
                <a:latin typeface="隶书" panose="02010509060101010101" pitchFamily="49" charset="-122"/>
                <a:ea typeface="隶书" panose="02010509060101010101" pitchFamily="49" charset="-122"/>
              </a:rPr>
              <a:t>单元写作</a:t>
            </a: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89910"/>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Dear Editor,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I </a:t>
            </a:r>
            <a:r>
              <a:rPr lang="en-US" altLang="zh-CN" sz="2800">
                <a:solidFill>
                  <a:srgbClr val="000000"/>
                </a:solidFill>
                <a:latin typeface="Times New Roman" panose="02020603050405020304" pitchFamily="18" charset="0"/>
                <a:cs typeface="Times New Roman" panose="02020603050405020304" pitchFamily="18" charset="0"/>
              </a:rPr>
              <a:t>am a Grade 8 student.Recently, we have carried out a survey—“Who should you talk to when in trouble?”Here are the results</a:t>
            </a:r>
            <a:r>
              <a:rPr lang="en-US" altLang="zh-CN" sz="2800" smtClean="0">
                <a:solidFill>
                  <a:srgbClr val="000000"/>
                </a:solidFill>
                <a:latin typeface="Times New Roman" panose="02020603050405020304" pitchFamily="18" charset="0"/>
                <a:cs typeface="Times New Roman" panose="02020603050405020304" pitchFamily="18" charset="0"/>
              </a:rPr>
              <a:t>._________________</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2162703"/>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4389231"/>
            <a:ext cx="11430000" cy="1152367"/>
          </a:xfrm>
          <a:prstGeom prst="rect">
            <a:avLst/>
          </a:prstGeom>
        </p:spPr>
        <p:txBody>
          <a:bodyPr>
            <a:spAutoFit/>
          </a:bodyPr>
          <a:lstStyle/>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Best wishes!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 Hua</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99895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58442"/>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Dear Editor,</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I am a Grade 8 student.Recently, we have carried out a survey—“Who should you talk to when in trouble?”Here are the results.</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Most students turn to their classmates or friends when they are in trouble because they are friendly and helpful.They can easily understand and support each other.Some students prefer to talk to their teachers or parents, as they have a lot of experience and can offer useful advice.Only a few students try to solve their problems on their own.They don’t like talking to others and find it hard to communicate </a:t>
            </a:r>
            <a:r>
              <a:rPr lang="en-US" altLang="zh-CN" sz="2800">
                <a:solidFill>
                  <a:srgbClr val="FF0000"/>
                </a:solidFill>
                <a:latin typeface="Times New Roman" panose="02020603050405020304" pitchFamily="18" charset="0"/>
                <a:cs typeface="Times New Roman" panose="02020603050405020304" pitchFamily="18" charset="0"/>
              </a:rPr>
              <a:t>well</a:t>
            </a:r>
            <a:r>
              <a:rPr lang="en-US" altLang="zh-CN" sz="2800" smtClean="0">
                <a:solidFill>
                  <a:srgbClr val="FF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60956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627733"/>
            <a:ext cx="11430000" cy="283282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In my opinion, it’s best to ask for help from our teachers, parents, classmates, and friends when we face problems.This will help us solve them more easily.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Best wishes!</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Li Hua</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02310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91738"/>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写作指导</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本单元写作要求同学们能用所学的词汇和句型来探讨交流的不同形式。在写作中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学生们要描述人们怎样与其他人交流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谈论现在的真实情况和对未来的预测</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找到提高交流技能的方法。在具体的写作中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学生应做到以下几点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能正确使用恰当的动词短语来描述如何与他人交流</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能用句型</a:t>
            </a:r>
            <a:r>
              <a:rPr lang="en-US" altLang="zh-CN" sz="2800">
                <a:solidFill>
                  <a:srgbClr val="000000"/>
                </a:solidFill>
                <a:latin typeface="Times New Roman" panose="02020603050405020304" pitchFamily="18" charset="0"/>
                <a:cs typeface="Times New Roman" panose="02020603050405020304" pitchFamily="18" charset="0"/>
              </a:rPr>
              <a:t>“If..., I will...”</a:t>
            </a:r>
            <a:r>
              <a:rPr lang="zh-CN" altLang="zh-CN" sz="2800">
                <a:solidFill>
                  <a:srgbClr val="000000"/>
                </a:solidFill>
                <a:latin typeface="Times New Roman" panose="02020603050405020304" pitchFamily="18" charset="0"/>
                <a:cs typeface="Times New Roman" panose="02020603050405020304" pitchFamily="18" charset="0"/>
              </a:rPr>
              <a:t>来描述现在和未来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能正确使用标点符号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4.</a:t>
            </a:r>
            <a:r>
              <a:rPr lang="zh-CN" altLang="zh-CN" sz="2800">
                <a:solidFill>
                  <a:srgbClr val="000000"/>
                </a:solidFill>
                <a:latin typeface="Times New Roman" panose="02020603050405020304" pitchFamily="18" charset="0"/>
                <a:cs typeface="Times New Roman" panose="02020603050405020304" pitchFamily="18" charset="0"/>
              </a:rPr>
              <a:t>能正确书写英语句子</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不要出现语法错误</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5.</a:t>
            </a:r>
            <a:r>
              <a:rPr lang="zh-CN" altLang="zh-CN" sz="2800">
                <a:solidFill>
                  <a:srgbClr val="000000"/>
                </a:solidFill>
                <a:latin typeface="Times New Roman" panose="02020603050405020304" pitchFamily="18" charset="0"/>
                <a:cs typeface="Times New Roman" panose="02020603050405020304" pitchFamily="18" charset="0"/>
              </a:rPr>
              <a:t>介绍自己对改善交流技能的看法。</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15391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55724"/>
            <a:ext cx="11430000" cy="225350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典例呈现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当今社会</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人际交往能力越发重要。你校英语报正在以</a:t>
            </a:r>
            <a:r>
              <a:rPr lang="en-US" altLang="zh-CN" sz="2800">
                <a:solidFill>
                  <a:srgbClr val="000000"/>
                </a:solidFill>
                <a:latin typeface="Times New Roman" panose="02020603050405020304" pitchFamily="18" charset="0"/>
                <a:cs typeface="Times New Roman" panose="02020603050405020304" pitchFamily="18" charset="0"/>
              </a:rPr>
              <a:t>“How to Communicate Well with Others”</a:t>
            </a:r>
            <a:r>
              <a:rPr lang="zh-CN" altLang="zh-CN" sz="2800">
                <a:solidFill>
                  <a:srgbClr val="000000"/>
                </a:solidFill>
                <a:latin typeface="Times New Roman" panose="02020603050405020304" pitchFamily="18" charset="0"/>
                <a:cs typeface="Times New Roman" panose="02020603050405020304" pitchFamily="18" charset="0"/>
              </a:rPr>
              <a:t>为题</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举办英语作文比赛</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以下是部分论题</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请你据此写一篇短文参赛。</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2609226"/>
            <a:ext cx="11430000" cy="3392980"/>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How</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to</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Communicate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Well</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with</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Others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should you do to communicate with the classmates around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 to make your parents understand you better?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 should you communicate with your neighbours(</a:t>
            </a:r>
            <a:r>
              <a:rPr lang="zh-CN" altLang="zh-CN" sz="2800">
                <a:solidFill>
                  <a:srgbClr val="000000"/>
                </a:solidFill>
                <a:latin typeface="Times New Roman" panose="02020603050405020304" pitchFamily="18" charset="0"/>
                <a:cs typeface="Times New Roman" panose="02020603050405020304" pitchFamily="18" charset="0"/>
              </a:rPr>
              <a:t>邻居</a:t>
            </a:r>
            <a:r>
              <a:rPr lang="en-US" altLang="zh-CN" sz="2800">
                <a:solidFill>
                  <a:srgbClr val="000000"/>
                </a:solidFill>
                <a:latin typeface="Times New Roman" panose="02020603050405020304" pitchFamily="18" charset="0"/>
                <a:cs typeface="Times New Roman" panose="02020603050405020304" pitchFamily="18" charset="0"/>
              </a:rPr>
              <a:t>) who are doing things you don’t like?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161200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00318"/>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注意</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短文须包括提示中的全部要点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可适当发挥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不少于</a:t>
            </a:r>
            <a:r>
              <a:rPr lang="en-US" altLang="zh-CN" sz="2800">
                <a:solidFill>
                  <a:srgbClr val="000000"/>
                </a:solidFill>
                <a:latin typeface="Times New Roman" panose="02020603050405020304" pitchFamily="18" charset="0"/>
                <a:cs typeface="Times New Roman" panose="02020603050405020304" pitchFamily="18" charset="0"/>
              </a:rPr>
              <a:t>80</a:t>
            </a:r>
            <a:r>
              <a:rPr lang="zh-CN" altLang="zh-CN" sz="2800">
                <a:solidFill>
                  <a:srgbClr val="000000"/>
                </a:solidFill>
                <a:latin typeface="Times New Roman" panose="02020603050405020304" pitchFamily="18" charset="0"/>
                <a:cs typeface="Times New Roman" panose="02020603050405020304" pitchFamily="18" charset="0"/>
              </a:rPr>
              <a:t>词</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开头已给出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不计入总词数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How</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to</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Communicate</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Well</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with</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Others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As </a:t>
            </a:r>
            <a:r>
              <a:rPr lang="en-US" altLang="zh-CN" sz="2800">
                <a:solidFill>
                  <a:srgbClr val="000000"/>
                </a:solidFill>
                <a:latin typeface="Times New Roman" panose="02020603050405020304" pitchFamily="18" charset="0"/>
                <a:cs typeface="Times New Roman" panose="02020603050405020304" pitchFamily="18" charset="0"/>
              </a:rPr>
              <a:t>we all know,it’s important for students to learn to communicate well with others</a:t>
            </a:r>
            <a:r>
              <a:rPr lang="en-US" altLang="zh-CN" sz="2800" smtClean="0">
                <a:solidFill>
                  <a:srgbClr val="000000"/>
                </a:solidFill>
                <a:latin typeface="Times New Roman" panose="02020603050405020304" pitchFamily="18" charset="0"/>
                <a:cs typeface="Times New Roman" panose="02020603050405020304" pitchFamily="18" charset="0"/>
              </a:rPr>
              <a:t>._____________________________________________________</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3368777"/>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76811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681780"/>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思路点拨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体裁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议论文。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人称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第一人称。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时态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一般现在时。</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1737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38842"/>
            <a:ext cx="172034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审题谋</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篇</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图片 2" descr="id:2147485638;FounderCES"/>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02236" y="1491328"/>
            <a:ext cx="8587528" cy="3737148"/>
          </a:xfrm>
          <a:prstGeom prst="rect">
            <a:avLst/>
          </a:prstGeom>
          <a:noFill/>
          <a:ln>
            <a:noFill/>
          </a:ln>
        </p:spPr>
      </p:pic>
    </p:spTree>
    <p:extLst>
      <p:ext uri="{BB962C8B-B14F-4D97-AF65-F5344CB8AC3E}">
        <p14:creationId xmlns:p14="http://schemas.microsoft.com/office/powerpoint/2010/main" val="1431654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18884"/>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句式展现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1.We should always be friendly and...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2....help each other when...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3.We should be polite and try to understand...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4.By doing these things, we can...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5.Good communication helps...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30423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196068" y="291244"/>
            <a:ext cx="11811000" cy="5813899"/>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zh-CN" altLang="zh-CN" sz="2600">
                <a:solidFill>
                  <a:srgbClr val="000000"/>
                </a:solidFill>
                <a:latin typeface="Arial" panose="020B0604020202020204" pitchFamily="34" charset="0"/>
                <a:ea typeface="黑体" panose="02010609060101010101" pitchFamily="49" charset="-122"/>
                <a:cs typeface="Times New Roman" panose="02020603050405020304" pitchFamily="18" charset="0"/>
              </a:rPr>
              <a:t>妙笔成篇</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altLang="zh-CN" sz="2600" b="1" u="sng">
                <a:solidFill>
                  <a:srgbClr val="000000"/>
                </a:solidFill>
                <a:uFill>
                  <a:solidFill>
                    <a:srgbClr val="000000"/>
                  </a:solidFill>
                </a:uFill>
                <a:latin typeface="Times New Roman" panose="02020603050405020304" pitchFamily="18" charset="0"/>
                <a:cs typeface="Times New Roman" panose="02020603050405020304" pitchFamily="18" charset="0"/>
              </a:rPr>
              <a:t>How</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b="1" u="sng">
                <a:solidFill>
                  <a:srgbClr val="000000"/>
                </a:solidFill>
                <a:uFill>
                  <a:solidFill>
                    <a:srgbClr val="000000"/>
                  </a:solidFill>
                </a:uFill>
                <a:latin typeface="Times New Roman" panose="02020603050405020304" pitchFamily="18" charset="0"/>
                <a:cs typeface="Times New Roman" panose="02020603050405020304" pitchFamily="18" charset="0"/>
              </a:rPr>
              <a:t>to</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b="1" u="sng">
                <a:solidFill>
                  <a:srgbClr val="000000"/>
                </a:solidFill>
                <a:uFill>
                  <a:solidFill>
                    <a:srgbClr val="000000"/>
                  </a:solidFill>
                </a:uFill>
                <a:latin typeface="Times New Roman" panose="02020603050405020304" pitchFamily="18" charset="0"/>
                <a:cs typeface="Times New Roman" panose="02020603050405020304" pitchFamily="18" charset="0"/>
              </a:rPr>
              <a:t>Communicate</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b="1" u="sng">
                <a:solidFill>
                  <a:srgbClr val="000000"/>
                </a:solidFill>
                <a:uFill>
                  <a:solidFill>
                    <a:srgbClr val="000000"/>
                  </a:solidFill>
                </a:uFill>
                <a:latin typeface="Times New Roman" panose="02020603050405020304" pitchFamily="18" charset="0"/>
                <a:cs typeface="Times New Roman" panose="02020603050405020304" pitchFamily="18" charset="0"/>
              </a:rPr>
              <a:t>Well</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b="1" u="sng">
                <a:solidFill>
                  <a:srgbClr val="000000"/>
                </a:solidFill>
                <a:uFill>
                  <a:solidFill>
                    <a:srgbClr val="000000"/>
                  </a:solidFill>
                </a:uFill>
                <a:latin typeface="Times New Roman" panose="02020603050405020304" pitchFamily="18" charset="0"/>
                <a:cs typeface="Times New Roman" panose="02020603050405020304" pitchFamily="18" charset="0"/>
              </a:rPr>
              <a:t>with</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b="1" u="sng">
                <a:solidFill>
                  <a:srgbClr val="000000"/>
                </a:solidFill>
                <a:uFill>
                  <a:solidFill>
                    <a:srgbClr val="000000"/>
                  </a:solidFill>
                </a:uFill>
                <a:latin typeface="Times New Roman" panose="02020603050405020304" pitchFamily="18" charset="0"/>
                <a:cs typeface="Times New Roman" panose="02020603050405020304" pitchFamily="18" charset="0"/>
              </a:rPr>
              <a:t>Others</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As we all know, it’s important for students to learn how to communicate well with others.</a:t>
            </a:r>
            <a:r>
              <a:rPr lang="en-US" altLang="zh-CN" sz="2600">
                <a:solidFill>
                  <a:srgbClr val="000000"/>
                </a:solidFill>
                <a:latin typeface="Times New Roman" panose="02020603050405020304" pitchFamily="18" charset="0"/>
                <a:cs typeface="Times New Roman" panose="02020603050405020304" pitchFamily="18" charset="0"/>
              </a:rPr>
              <a:t>Good communication helps build strong relationships.</a:t>
            </a:r>
            <a:r>
              <a:rPr lang="en-US" altLang="zh-CN" sz="26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To communicate with classmates, we should always be friendly and helpful</a:t>
            </a:r>
            <a:r>
              <a:rPr lang="en-US" altLang="zh-CN" sz="2600" smtClean="0">
                <a:solidFill>
                  <a:srgbClr val="000000"/>
                </a:solidFill>
                <a:latin typeface="Times New Roman" panose="02020603050405020304" pitchFamily="18" charset="0"/>
                <a:cs typeface="Times New Roman" panose="02020603050405020304" pitchFamily="18" charset="0"/>
              </a:rPr>
              <a:t>. Sharing </a:t>
            </a:r>
            <a:r>
              <a:rPr lang="en-US" altLang="zh-CN" sz="2600">
                <a:solidFill>
                  <a:srgbClr val="000000"/>
                </a:solidFill>
                <a:latin typeface="Times New Roman" panose="02020603050405020304" pitchFamily="18" charset="0"/>
                <a:cs typeface="Times New Roman" panose="02020603050405020304" pitchFamily="18" charset="0"/>
              </a:rPr>
              <a:t>ideas and listening carefully are key to building good relationships.In order to help our parents understand us better, we need to communicate well with them.We should express our feelings honestly and respect their opinions.When dealing with neighbors, we should be polite and try to understand their thoughts.It’s also important to stay calm and discuss the problems.</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By doing these things,we can create a warm and friendly environment around us.</a:t>
            </a:r>
            <a:endParaRPr lang="zh-CN" altLang="zh-CN" sz="26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89408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8323"/>
            <a:ext cx="11430000" cy="225350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学以致用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某英文报正在组织</a:t>
            </a:r>
            <a:r>
              <a:rPr lang="en-US" altLang="zh-CN" sz="2800">
                <a:solidFill>
                  <a:srgbClr val="000000"/>
                </a:solidFill>
                <a:latin typeface="Times New Roman" panose="02020603050405020304" pitchFamily="18" charset="0"/>
                <a:cs typeface="Times New Roman" panose="02020603050405020304" pitchFamily="18" charset="0"/>
              </a:rPr>
              <a:t>“Who Should You Talk to When in Trouble?”</a:t>
            </a:r>
            <a:r>
              <a:rPr lang="zh-CN" altLang="zh-CN" sz="2800">
                <a:solidFill>
                  <a:srgbClr val="000000"/>
                </a:solidFill>
                <a:latin typeface="Times New Roman" panose="02020603050405020304" pitchFamily="18" charset="0"/>
                <a:cs typeface="Times New Roman" panose="02020603050405020304" pitchFamily="18" charset="0"/>
              </a:rPr>
              <a:t>调查活动</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假如你是李华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你校参加了此次活动。请根据表格内容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给报社编辑写一封信</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介绍你校的调查结果并阐明你的观点。</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3" name="表格 2"/>
          <p:cNvGraphicFramePr>
            <a:graphicFrameLocks noGrp="1" noChangeAspect="1"/>
          </p:cNvGraphicFramePr>
          <p:nvPr>
            <p:extLst>
              <p:ext uri="{D42A27DB-BD31-4B8C-83A1-F6EECF244321}">
                <p14:modId xmlns:p14="http://schemas.microsoft.com/office/powerpoint/2010/main" val="55469002"/>
              </p:ext>
            </p:extLst>
          </p:nvPr>
        </p:nvGraphicFramePr>
        <p:xfrm>
          <a:off x="381000" y="2331825"/>
          <a:ext cx="11430000" cy="2987040"/>
        </p:xfrm>
        <a:graphic>
          <a:graphicData uri="http://schemas.openxmlformats.org/drawingml/2006/table">
            <a:tbl>
              <a:tblPr firstRow="1" firstCol="1" bandRow="1"/>
              <a:tblGrid>
                <a:gridCol w="2362200"/>
                <a:gridCol w="4859676"/>
                <a:gridCol w="4208124"/>
              </a:tblGrid>
              <a:tr h="0">
                <a:tc>
                  <a:txBody>
                    <a:bodyPr/>
                    <a:lstStyle/>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Students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Opinions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Reasons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Most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students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talk to classmates and friends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communicate and understand easily,...</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students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talk to teachers and parents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 much experience,...</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few</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students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solve the problems on their own</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find it hard to communicate well with others...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4" name="矩形 3"/>
          <p:cNvSpPr>
            <a:spLocks noChangeAspect="1"/>
          </p:cNvSpPr>
          <p:nvPr/>
        </p:nvSpPr>
        <p:spPr>
          <a:xfrm>
            <a:off x="381000" y="5344729"/>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不少于</a:t>
            </a:r>
            <a:r>
              <a:rPr lang="en-US" altLang="zh-CN" sz="2800">
                <a:solidFill>
                  <a:srgbClr val="000000"/>
                </a:solidFill>
                <a:latin typeface="Times New Roman" panose="02020603050405020304" pitchFamily="18" charset="0"/>
                <a:cs typeface="Times New Roman" panose="02020603050405020304" pitchFamily="18" charset="0"/>
              </a:rPr>
              <a:t>80</a:t>
            </a:r>
            <a:r>
              <a:rPr lang="zh-CN" altLang="zh-CN" sz="2800">
                <a:solidFill>
                  <a:srgbClr val="000000"/>
                </a:solidFill>
                <a:latin typeface="Times New Roman" panose="02020603050405020304" pitchFamily="18" charset="0"/>
                <a:cs typeface="Times New Roman" panose="02020603050405020304" pitchFamily="18" charset="0"/>
              </a:rPr>
              <a:t>词</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信的开头与结尾已给出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不计入总词数</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使用表格中所有信息</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可适当发挥。</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244380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496</TotalTime>
  <Words>760</Words>
  <Application>Microsoft Office PowerPoint</Application>
  <PresentationFormat>宽屏</PresentationFormat>
  <Paragraphs>75</Paragraphs>
  <Slides>13</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13</vt:i4>
      </vt:variant>
    </vt:vector>
  </HeadingPairs>
  <TitlesOfParts>
    <vt:vector size="24" baseType="lpstr">
      <vt:lpstr>NEU-BZ-S92</vt:lpstr>
      <vt:lpstr>方正书宋_GBK</vt:lpstr>
      <vt:lpstr>黑体</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70</cp:revision>
  <dcterms:created xsi:type="dcterms:W3CDTF">2021-07-19T03:09:34Z</dcterms:created>
  <dcterms:modified xsi:type="dcterms:W3CDTF">2025-09-15T05:55:58Z</dcterms:modified>
</cp:coreProperties>
</file>